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87" r:id="rId7"/>
    <p:sldId id="260" r:id="rId8"/>
    <p:sldId id="261" r:id="rId9"/>
    <p:sldId id="262" r:id="rId10"/>
    <p:sldId id="263" r:id="rId11"/>
    <p:sldId id="284" r:id="rId12"/>
    <p:sldId id="294" r:id="rId13"/>
    <p:sldId id="264" r:id="rId14"/>
    <p:sldId id="265" r:id="rId15"/>
    <p:sldId id="266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91" r:id="rId25"/>
    <p:sldId id="292" r:id="rId26"/>
    <p:sldId id="280" r:id="rId27"/>
    <p:sldId id="279" r:id="rId28"/>
    <p:sldId id="270" r:id="rId29"/>
    <p:sldId id="271" r:id="rId30"/>
    <p:sldId id="295" r:id="rId31"/>
    <p:sldId id="272" r:id="rId32"/>
    <p:sldId id="296" r:id="rId33"/>
    <p:sldId id="289" r:id="rId34"/>
    <p:sldId id="290" r:id="rId35"/>
    <p:sldId id="281" r:id="rId36"/>
    <p:sldId id="286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58" autoAdjust="0"/>
  </p:normalViewPr>
  <p:slideViewPr>
    <p:cSldViewPr snapToGrid="0" snapToObjects="1"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8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8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3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8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7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78E6-DD41-AD47-A528-ECD48C40EE8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BB85-DB9C-9E46-8988-3D9DF2B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6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Угадай последовательность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Алексей Иванович Сгибнев</a:t>
            </a:r>
          </a:p>
          <a:p>
            <a:r>
              <a:rPr lang="en-US" dirty="0" err="1" smtClean="0"/>
              <a:t>a.i.sgibnev@gmail.com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7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Вспомогательная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1 + 3 = 4</a:t>
            </a:r>
          </a:p>
          <a:p>
            <a:pPr marL="0" indent="0" algn="ctr">
              <a:buNone/>
            </a:pPr>
            <a:r>
              <a:rPr lang="en-US" sz="4800" dirty="0" smtClean="0"/>
              <a:t>3 + 6 = 9</a:t>
            </a:r>
          </a:p>
          <a:p>
            <a:pPr marL="0" indent="0" algn="ctr">
              <a:buNone/>
            </a:pPr>
            <a:r>
              <a:rPr lang="en-US" sz="4800" dirty="0" smtClean="0"/>
              <a:t>6 + 10 = 16</a:t>
            </a:r>
          </a:p>
          <a:p>
            <a:pPr marL="0" indent="0" algn="ctr">
              <a:buNone/>
            </a:pPr>
            <a:r>
              <a:rPr lang="en-US" sz="4800" dirty="0" smtClean="0"/>
              <a:t>10 + 15 = 25</a:t>
            </a:r>
          </a:p>
          <a:p>
            <a:pPr marL="0" indent="0" algn="ctr">
              <a:buNone/>
            </a:pPr>
            <a:r>
              <a:rPr lang="ru-RU" sz="4800" dirty="0" smtClean="0"/>
              <a:t>?? + ?? = ??</a:t>
            </a:r>
            <a:endParaRPr lang="en-US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886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треугольные числа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tre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114" b="-44114"/>
          <a:stretch>
            <a:fillRect/>
          </a:stretch>
        </p:blipFill>
        <p:spPr>
          <a:xfrm>
            <a:off x="990600" y="1206911"/>
            <a:ext cx="6705600" cy="49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Сумма двух соседних треугольных чисел равна квадрату: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riagsqu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80" r="-28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40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Сумма квадратов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1925"/>
              </p:ext>
            </p:extLst>
          </p:nvPr>
        </p:nvGraphicFramePr>
        <p:xfrm>
          <a:off x="2492375" y="1892300"/>
          <a:ext cx="5607050" cy="423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‘ормула" r:id="rId3" imgW="1244600" imgH="939800" progId="Equation.3">
                  <p:embed/>
                </p:oleObj>
              </mc:Choice>
              <mc:Fallback>
                <p:oleObj name="‘ормула" r:id="rId3" imgW="12446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375" y="1892300"/>
                        <a:ext cx="5607050" cy="423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6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412361"/>
              </p:ext>
            </p:extLst>
          </p:nvPr>
        </p:nvGraphicFramePr>
        <p:xfrm>
          <a:off x="377939" y="2463800"/>
          <a:ext cx="8308861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‘ормула" r:id="rId3" imgW="2057400" imgH="330200" progId="Equation.3">
                  <p:embed/>
                </p:oleObj>
              </mc:Choice>
              <mc:Fallback>
                <p:oleObj name="‘ормула" r:id="rId3" imgW="2057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39" y="2463800"/>
                        <a:ext cx="8308861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Докажем с помощью таблицы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10354" b="-10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63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Сумма чисел в таблице равна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n(n+1)(2n+1)/2</a:t>
            </a:r>
            <a:endParaRPr lang="ru-RU" i="1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rcRect t="-10225" b="-10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9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10889" b="-1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Докажем с помощью картинки</a:t>
            </a:r>
            <a:endParaRPr lang="ru-RU" dirty="0"/>
          </a:p>
        </p:txBody>
      </p:sp>
      <p:pic>
        <p:nvPicPr>
          <p:cNvPr id="4" name="Содержимое 3" descr="ss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0" r="-9650"/>
          <a:stretch>
            <a:fillRect/>
          </a:stretch>
        </p:blipFill>
        <p:spPr>
          <a:xfrm>
            <a:off x="760222" y="1143000"/>
            <a:ext cx="7926577" cy="4983163"/>
          </a:xfrm>
        </p:spPr>
      </p:pic>
    </p:spTree>
    <p:extLst>
      <p:ext uri="{BB962C8B-B14F-4D97-AF65-F5344CB8AC3E}">
        <p14:creationId xmlns:p14="http://schemas.microsoft.com/office/powerpoint/2010/main" val="12565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3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Продолжим последовательность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charset="0"/>
                <a:ea typeface="Arial" charset="0"/>
              </a:rPr>
              <a:t>0) 1, 2, 3, 4, …;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Arial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Arial" charset="0"/>
              </a:rPr>
              <a:t>а) 2, 4, 6, 8, …;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Arial" charset="0"/>
              </a:rPr>
              <a:t>б) 1, 3, 5, 7, …;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Arial" charset="0"/>
              </a:rPr>
              <a:t>в) 5, 10, 15, 20, …;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charset="0"/>
                <a:ea typeface="Arial" charset="0"/>
              </a:rPr>
              <a:t>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Arial" charset="0"/>
              </a:rPr>
              <a:t>) 1, 4, 9, 16, …;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 charset="0"/>
                <a:ea typeface="Arial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Arial" charset="0"/>
              </a:rPr>
              <a:t>) 2, 6, 12, 20, …;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 charset="0"/>
                <a:ea typeface="Arial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Arial" charset="0"/>
              </a:rPr>
              <a:t>) 1, 8, 27, 64, …;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0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07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7" r="-4807"/>
          <a:stretch>
            <a:fillRect/>
          </a:stretch>
        </p:blipFill>
        <p:spPr>
          <a:xfrm>
            <a:off x="457200" y="495300"/>
            <a:ext cx="8229600" cy="5630863"/>
          </a:xfrm>
        </p:spPr>
      </p:pic>
    </p:spTree>
    <p:extLst>
      <p:ext uri="{BB962C8B-B14F-4D97-AF65-F5344CB8AC3E}">
        <p14:creationId xmlns:p14="http://schemas.microsoft.com/office/powerpoint/2010/main" val="36859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9" r="-4439"/>
          <a:stretch>
            <a:fillRect/>
          </a:stretch>
        </p:blipFill>
        <p:spPr>
          <a:xfrm>
            <a:off x="457200" y="457200"/>
            <a:ext cx="8229600" cy="5668963"/>
          </a:xfrm>
        </p:spPr>
      </p:pic>
    </p:spTree>
    <p:extLst>
      <p:ext uri="{BB962C8B-B14F-4D97-AF65-F5344CB8AC3E}">
        <p14:creationId xmlns:p14="http://schemas.microsoft.com/office/powerpoint/2010/main" val="10976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rPalimTyp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3" b="-1113"/>
          <a:stretch>
            <a:fillRect/>
          </a:stretch>
        </p:blipFill>
        <p:spPr>
          <a:xfrm>
            <a:off x="457200" y="673100"/>
            <a:ext cx="8229600" cy="5453063"/>
          </a:xfrm>
        </p:spPr>
      </p:pic>
    </p:spTree>
    <p:extLst>
      <p:ext uri="{BB962C8B-B14F-4D97-AF65-F5344CB8AC3E}">
        <p14:creationId xmlns:p14="http://schemas.microsoft.com/office/powerpoint/2010/main" val="36803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PalimTypPag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28" r="-47628"/>
          <a:stretch>
            <a:fillRect/>
          </a:stretch>
        </p:blipFill>
        <p:spPr>
          <a:xfrm>
            <a:off x="457200" y="160338"/>
            <a:ext cx="8229600" cy="6502400"/>
          </a:xfrm>
        </p:spPr>
      </p:pic>
    </p:spTree>
    <p:extLst>
      <p:ext uri="{BB962C8B-B14F-4D97-AF65-F5344CB8AC3E}">
        <p14:creationId xmlns:p14="http://schemas.microsoft.com/office/powerpoint/2010/main" val="12468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 кубов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>
              <a:ea typeface="Arial Unicode MS" charset="0"/>
              <a:cs typeface="Mangal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ea typeface="Arial Unicode MS" charset="0"/>
                <a:cs typeface="Mangal" charset="0"/>
              </a:rPr>
              <a:t>1 + 8 = 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ea typeface="Arial Unicode MS" charset="0"/>
                <a:cs typeface="Mangal" charset="0"/>
              </a:rPr>
              <a:t>1 + 8 + 27 = ?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ea typeface="Arial Unicode MS" charset="0"/>
                <a:cs typeface="Mangal" charset="0"/>
              </a:rPr>
              <a:t>1 + 8 + 27 + 64 = 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086082"/>
              </p:ext>
            </p:extLst>
          </p:nvPr>
        </p:nvGraphicFramePr>
        <p:xfrm>
          <a:off x="804863" y="2986088"/>
          <a:ext cx="76549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‘ормула" r:id="rId3" imgW="2374900" imgH="355600" progId="Equation.3">
                  <p:embed/>
                </p:oleObj>
              </mc:Choice>
              <mc:Fallback>
                <p:oleObj name="‘ормула" r:id="rId3" imgW="2374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2986088"/>
                        <a:ext cx="76549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7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Докажем с помощью таблицы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9742" b="-9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00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7612" b="-7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78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Свернем в формулу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23404"/>
              </p:ext>
            </p:extLst>
          </p:nvPr>
        </p:nvGraphicFramePr>
        <p:xfrm>
          <a:off x="829641" y="2023363"/>
          <a:ext cx="7159515" cy="355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03"/>
                <a:gridCol w="1431903"/>
                <a:gridCol w="1431903"/>
                <a:gridCol w="1431903"/>
                <a:gridCol w="1431903"/>
              </a:tblGrid>
              <a:tr h="5083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5083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5083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5083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5083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  <a:tr h="5083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5083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Найдем сумму всех чисел таблицы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Обозначим 1 + 2 + … + </a:t>
            </a:r>
            <a:r>
              <a:rPr lang="en-US" dirty="0" smtClean="0"/>
              <a:t>n = s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Тогда сумма чисел по столбцам равна </a:t>
            </a:r>
          </a:p>
          <a:p>
            <a:pPr marL="0" indent="0" algn="ctr">
              <a:buNone/>
            </a:pPr>
            <a:r>
              <a:rPr lang="en-US" dirty="0" smtClean="0"/>
              <a:t>1s + 2s + 3s + … + ns = (1 + 2 + … + n)s = </a:t>
            </a:r>
          </a:p>
          <a:p>
            <a:pPr marL="0" indent="0" algn="ctr">
              <a:buNone/>
            </a:pPr>
            <a:r>
              <a:rPr lang="en-US" dirty="0" smtClean="0"/>
              <a:t>= (1 + 2 + … + n)</a:t>
            </a:r>
            <a:r>
              <a:rPr lang="en-US" baseline="30000" dirty="0" smtClean="0"/>
              <a:t>2</a:t>
            </a:r>
            <a:r>
              <a:rPr lang="ru-RU" dirty="0"/>
              <a:t>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5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Докажем с помощью картинки</a:t>
            </a:r>
            <a:endParaRPr lang="ru-RU" dirty="0"/>
          </a:p>
        </p:txBody>
      </p:sp>
      <p:pic>
        <p:nvPicPr>
          <p:cNvPr id="8" name="Содержимое 7" descr="sumcub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8" r="-25438"/>
          <a:stretch>
            <a:fillRect/>
          </a:stretch>
        </p:blipFill>
        <p:spPr>
          <a:xfrm>
            <a:off x="457200" y="1164067"/>
            <a:ext cx="8229600" cy="5397151"/>
          </a:xfrm>
        </p:spPr>
      </p:pic>
    </p:spTree>
    <p:extLst>
      <p:ext uri="{BB962C8B-B14F-4D97-AF65-F5344CB8AC3E}">
        <p14:creationId xmlns:p14="http://schemas.microsoft.com/office/powerpoint/2010/main" val="34169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дальше?...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1</a:t>
            </a:r>
            <a:r>
              <a:rPr lang="ru-RU" baseline="30000" dirty="0" smtClean="0"/>
              <a:t>4</a:t>
            </a:r>
            <a:r>
              <a:rPr lang="ru-RU" dirty="0" smtClean="0"/>
              <a:t> + 2</a:t>
            </a:r>
            <a:r>
              <a:rPr lang="ru-RU" baseline="30000" dirty="0" smtClean="0"/>
              <a:t>4 </a:t>
            </a:r>
            <a:r>
              <a:rPr lang="ru-RU" dirty="0" smtClean="0"/>
              <a:t>+ 3</a:t>
            </a:r>
            <a:r>
              <a:rPr lang="ru-RU" baseline="30000" dirty="0" smtClean="0"/>
              <a:t>4</a:t>
            </a:r>
            <a:r>
              <a:rPr lang="ru-RU" dirty="0" smtClean="0"/>
              <a:t> + … + </a:t>
            </a:r>
            <a:r>
              <a:rPr lang="en-US" dirty="0" smtClean="0"/>
              <a:t>n</a:t>
            </a:r>
            <a:r>
              <a:rPr lang="en-US" baseline="30000" dirty="0" smtClean="0"/>
              <a:t>4</a:t>
            </a:r>
            <a:r>
              <a:rPr lang="en-US" dirty="0" smtClean="0"/>
              <a:t> = ?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тех, кому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0" hangingPunct="0">
              <a:buNone/>
            </a:pPr>
            <a:r>
              <a:rPr lang="ru-RU" sz="4800" dirty="0" smtClean="0">
                <a:solidFill>
                  <a:srgbClr val="000000"/>
                </a:solidFill>
                <a:cs typeface="Calibri" charset="0"/>
              </a:rPr>
              <a:t>3 + 5 = 8</a:t>
            </a:r>
          </a:p>
          <a:p>
            <a:pPr marL="457200" lvl="1" indent="0" eaLnBrk="0" hangingPunct="0">
              <a:buNone/>
            </a:pPr>
            <a:r>
              <a:rPr lang="ru-RU" sz="4800" dirty="0" smtClean="0">
                <a:solidFill>
                  <a:srgbClr val="000000"/>
                </a:solidFill>
                <a:cs typeface="Calibri" charset="0"/>
              </a:rPr>
              <a:t>7 + 9 + 11 = 27	</a:t>
            </a:r>
            <a:endParaRPr lang="ru-RU" sz="48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0" eaLnBrk="0" hangingPunct="0">
              <a:buNone/>
            </a:pPr>
            <a:r>
              <a:rPr lang="ru-RU" sz="4800" dirty="0" smtClean="0">
                <a:solidFill>
                  <a:srgbClr val="000000"/>
                </a:solidFill>
                <a:cs typeface="Calibri" charset="0"/>
              </a:rPr>
              <a:t>13 + 15 + 17 + 19 = 64</a:t>
            </a:r>
          </a:p>
          <a:p>
            <a:pPr marL="457200" lvl="1" indent="0" eaLnBrk="0" hangingPunct="0">
              <a:buNone/>
            </a:pPr>
            <a:r>
              <a:rPr lang="ru-RU" sz="4800" dirty="0" smtClean="0">
                <a:solidFill>
                  <a:srgbClr val="000000"/>
                </a:solidFill>
                <a:cs typeface="Calibri" charset="0"/>
              </a:rPr>
              <a:t>?? = ??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3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тех, кому интересно-2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48886"/>
              </p:ext>
            </p:extLst>
          </p:nvPr>
        </p:nvGraphicFramePr>
        <p:xfrm>
          <a:off x="1533525" y="1465263"/>
          <a:ext cx="5018088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‘ормула" r:id="rId3" imgW="1371600" imgH="1092200" progId="Equation.3">
                  <p:embed/>
                </p:oleObj>
              </mc:Choice>
              <mc:Fallback>
                <p:oleObj name="‘ормула" r:id="rId3" imgW="13716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5" y="1465263"/>
                        <a:ext cx="5018088" cy="399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3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тех, кому интересно-3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ea typeface="Arial Unicode MS" charset="0"/>
                <a:cs typeface="Mangal" charset="0"/>
              </a:rPr>
              <a:t>2 + 3 + 4 = 1 + 8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ea typeface="Arial Unicode MS" charset="0"/>
                <a:cs typeface="Mangal" charset="0"/>
              </a:rPr>
              <a:t>5 + 6 + 7 + 8 + 9 = 8 + 27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ea typeface="Arial Unicode MS" charset="0"/>
                <a:cs typeface="Mangal" charset="0"/>
              </a:rPr>
              <a:t>10 + 11 + 12 + 13 + 14 + 15 + 16 = 27 + 64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?? = ??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283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тех, кому интересно-4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470286"/>
            <a:ext cx="7404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 smtClean="0">
                <a:solidFill>
                  <a:srgbClr val="000000"/>
                </a:solidFill>
                <a:cs typeface="Calibri" charset="0"/>
              </a:rPr>
              <a:t>1 – 4 = –</a:t>
            </a:r>
            <a:r>
              <a:rPr lang="en-US" sz="4000" dirty="0" smtClean="0">
                <a:solidFill>
                  <a:srgbClr val="000000"/>
                </a:solidFill>
                <a:cs typeface="Calibri" charset="0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cs typeface="Calibri" charset="0"/>
              </a:rPr>
              <a:t>(1 + 2)</a:t>
            </a:r>
            <a:endParaRPr lang="ru-RU" sz="4000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4000" dirty="0" smtClean="0">
                <a:solidFill>
                  <a:srgbClr val="000000"/>
                </a:solidFill>
                <a:cs typeface="Calibri" charset="0"/>
              </a:rPr>
              <a:t>1 – 4 + 9 = 1 + 2 + 3</a:t>
            </a:r>
            <a:endParaRPr lang="ru-RU" sz="40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ru-RU" sz="4000" dirty="0" smtClean="0">
                <a:solidFill>
                  <a:srgbClr val="000000"/>
                </a:solidFill>
                <a:cs typeface="Calibri" charset="0"/>
              </a:rPr>
              <a:t>1 – 4 + 9 – 16 = – (1 + 2 + 3 + 4</a:t>
            </a:r>
            <a:r>
              <a:rPr lang="en-US" sz="4000" dirty="0" smtClean="0">
                <a:solidFill>
                  <a:srgbClr val="000000"/>
                </a:solidFill>
                <a:cs typeface="Calibri" charset="0"/>
              </a:rPr>
              <a:t>)</a:t>
            </a:r>
          </a:p>
          <a:p>
            <a:pPr eaLnBrk="0" hangingPunct="0"/>
            <a:r>
              <a:rPr lang="en-US" sz="4000" dirty="0" smtClean="0">
                <a:solidFill>
                  <a:srgbClr val="000000"/>
                </a:solidFill>
                <a:cs typeface="Calibri" charset="0"/>
              </a:rPr>
              <a:t>?? = ??</a:t>
            </a:r>
            <a:endParaRPr lang="ru-RU" sz="4000" dirty="0">
              <a:solidFill>
                <a:srgbClr val="000000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0" hangingPunct="0"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" name="Изображение 3" descr="Dancing_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9" y="2410834"/>
            <a:ext cx="1520742" cy="25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Продолжим цепочку равенств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1 + 3 = ?</a:t>
            </a:r>
          </a:p>
          <a:p>
            <a:pPr marL="0" indent="0" algn="ctr">
              <a:buNone/>
            </a:pPr>
            <a:r>
              <a:rPr lang="en-US" sz="4800" dirty="0" smtClean="0"/>
              <a:t>1 + 3 + 5 = ?</a:t>
            </a:r>
          </a:p>
          <a:p>
            <a:pPr marL="0" indent="0" algn="ctr">
              <a:buNone/>
            </a:pPr>
            <a:r>
              <a:rPr lang="en-US" sz="4800" dirty="0" smtClean="0"/>
              <a:t>1 + 3 + 5 + 7 = ?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?? = ??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457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«Смотри!»</a:t>
            </a:r>
            <a:endParaRPr lang="ru-RU" dirty="0"/>
          </a:p>
        </p:txBody>
      </p:sp>
      <p:pic>
        <p:nvPicPr>
          <p:cNvPr id="5" name="Рисунок 6" descr="e2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79" r="-508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Сумма натуральных чисел</a:t>
            </a:r>
            <a:endParaRPr lang="ru-RU" dirty="0"/>
          </a:p>
        </p:txBody>
      </p:sp>
      <p:graphicFrame>
        <p:nvGraphicFramePr>
          <p:cNvPr id="4" name="Object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552519"/>
              </p:ext>
            </p:extLst>
          </p:nvPr>
        </p:nvGraphicFramePr>
        <p:xfrm>
          <a:off x="1409700" y="2154238"/>
          <a:ext cx="4900613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‘ормула" r:id="rId3" imgW="901700" imgH="660400" progId="Equation.3">
                  <p:embed/>
                </p:oleObj>
              </mc:Choice>
              <mc:Fallback>
                <p:oleObj name="‘ормула" r:id="rId3" imgW="901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154238"/>
                        <a:ext cx="4900613" cy="358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2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Object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580887"/>
              </p:ext>
            </p:extLst>
          </p:nvPr>
        </p:nvGraphicFramePr>
        <p:xfrm>
          <a:off x="2940050" y="1527175"/>
          <a:ext cx="3797300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‘ормула" r:id="rId3" imgW="1041400" imgH="1092200" progId="Equation.3">
                  <p:embed/>
                </p:oleObj>
              </mc:Choice>
              <mc:Fallback>
                <p:oleObj name="‘ормула" r:id="rId3" imgW="10414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1527175"/>
                        <a:ext cx="3797300" cy="398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Доказательство суммированием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метод Гаусса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S</a:t>
            </a:r>
            <a:r>
              <a:rPr lang="ru-RU" dirty="0" smtClean="0"/>
              <a:t> = 1 + 2 + … + (</a:t>
            </a:r>
            <a:r>
              <a:rPr lang="en-US" i="1" dirty="0" smtClean="0"/>
              <a:t>n</a:t>
            </a:r>
            <a:r>
              <a:rPr lang="ru-RU" dirty="0" smtClean="0"/>
              <a:t> – 1) + </a:t>
            </a:r>
            <a:r>
              <a:rPr lang="en-US" i="1" dirty="0" smtClean="0"/>
              <a:t>n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en-US" i="1" dirty="0" smtClean="0"/>
              <a:t>S</a:t>
            </a:r>
            <a:r>
              <a:rPr lang="ru-RU" dirty="0" smtClean="0"/>
              <a:t> = </a:t>
            </a:r>
            <a:r>
              <a:rPr lang="en-US" i="1" dirty="0" smtClean="0"/>
              <a:t>n</a:t>
            </a:r>
            <a:r>
              <a:rPr lang="ru-RU" dirty="0" smtClean="0"/>
              <a:t> + (</a:t>
            </a:r>
            <a:r>
              <a:rPr lang="en-US" i="1" dirty="0" smtClean="0"/>
              <a:t>n</a:t>
            </a:r>
            <a:r>
              <a:rPr lang="ru-RU" dirty="0" smtClean="0"/>
              <a:t> – 1) + … + 2 + 1.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______________________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</a:t>
            </a:r>
            <a:r>
              <a:rPr lang="en-US" dirty="0" smtClean="0"/>
              <a:t>2S = (n + 1) + (n + 1) + … + (n+1) + (n + 1) =</a:t>
            </a:r>
            <a:endParaRPr lang="ru-RU" dirty="0"/>
          </a:p>
          <a:p>
            <a:pPr marL="0" indent="0" algn="ctr">
              <a:buNone/>
            </a:pPr>
            <a:r>
              <a:rPr lang="en-US" sz="3600" dirty="0" smtClean="0"/>
              <a:t>= n(n+1)</a:t>
            </a:r>
            <a:r>
              <a:rPr lang="ru-RU" sz="3600" dirty="0" smtClean="0"/>
              <a:t>.</a:t>
            </a:r>
          </a:p>
          <a:p>
            <a:pPr marL="3200400" lvl="7" indent="0" algn="ctr">
              <a:buNone/>
            </a:pPr>
            <a:endParaRPr lang="ru-RU" sz="3600" dirty="0"/>
          </a:p>
          <a:p>
            <a:pPr marL="3200400" lvl="7" indent="0">
              <a:buNone/>
            </a:pPr>
            <a:r>
              <a:rPr lang="en-US" sz="3600" b="1" dirty="0" smtClean="0"/>
              <a:t>S = n(n+1)/2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79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Доказательство с помощью картинки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27928" r="-27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82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435</Words>
  <Application>Microsoft Office PowerPoint</Application>
  <PresentationFormat>Экран (4:3)</PresentationFormat>
  <Paragraphs>104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‘ормула</vt:lpstr>
      <vt:lpstr>Угадай последовательность </vt:lpstr>
      <vt:lpstr>Продолжим последовательность</vt:lpstr>
      <vt:lpstr>Свернем в формулу</vt:lpstr>
      <vt:lpstr>1. Продолжим цепочку равенств</vt:lpstr>
      <vt:lpstr>«Смотри!»</vt:lpstr>
      <vt:lpstr>2. Сумма натуральных чисел</vt:lpstr>
      <vt:lpstr>Презентация PowerPoint</vt:lpstr>
      <vt:lpstr>Доказательство суммированием (метод Гаусса)</vt:lpstr>
      <vt:lpstr>Доказательство с помощью картинки</vt:lpstr>
      <vt:lpstr>3. Вспомогательная задача</vt:lpstr>
      <vt:lpstr>Это треугольные числа</vt:lpstr>
      <vt:lpstr>Сумма двух соседних треугольных чисел равна квадрату: </vt:lpstr>
      <vt:lpstr>4. Сумма квадратов</vt:lpstr>
      <vt:lpstr>Презентация PowerPoint</vt:lpstr>
      <vt:lpstr>Докажем с помощью таблицы</vt:lpstr>
      <vt:lpstr>Сумма чисел в таблице равна  n(n+1)(2n+1)/2</vt:lpstr>
      <vt:lpstr>Презентация PowerPoint</vt:lpstr>
      <vt:lpstr>Докажем с помощью картинки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Сумма кубов</vt:lpstr>
      <vt:lpstr>Презентация PowerPoint</vt:lpstr>
      <vt:lpstr>Докажем с помощью таблицы</vt:lpstr>
      <vt:lpstr>Презентация PowerPoint</vt:lpstr>
      <vt:lpstr>Найдем сумму всех чисел таблицы</vt:lpstr>
      <vt:lpstr>Докажем с помощью картинки</vt:lpstr>
      <vt:lpstr>А дальше?...</vt:lpstr>
      <vt:lpstr>Для тех, кому интересно</vt:lpstr>
      <vt:lpstr>Для тех, кому интересно-2</vt:lpstr>
      <vt:lpstr>Для тех, кому интересно-3</vt:lpstr>
      <vt:lpstr>Для тех, кому интересно-4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последовательность </dc:title>
  <dc:creator>Алексей Сгибнев</dc:creator>
  <cp:lastModifiedBy>Алексей Сгибнев</cp:lastModifiedBy>
  <cp:revision>29</cp:revision>
  <dcterms:created xsi:type="dcterms:W3CDTF">2015-02-14T10:53:53Z</dcterms:created>
  <dcterms:modified xsi:type="dcterms:W3CDTF">2015-03-05T11:43:21Z</dcterms:modified>
</cp:coreProperties>
</file>